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86"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970" r:id="rId37"/>
    <p:sldId id="976" r:id="rId38"/>
    <p:sldId id="977" r:id="rId39"/>
    <p:sldId id="979" r:id="rId40"/>
    <p:sldId id="982" r:id="rId41"/>
    <p:sldId id="980" r:id="rId42"/>
    <p:sldId id="981" r:id="rId43"/>
    <p:sldId id="971" r:id="rId44"/>
    <p:sldId id="401" r:id="rId45"/>
    <p:sldId id="403" r:id="rId46"/>
    <p:sldId id="944" r:id="rId47"/>
    <p:sldId id="409" r:id="rId48"/>
    <p:sldId id="410" r:id="rId49"/>
    <p:sldId id="411" r:id="rId50"/>
    <p:sldId id="961" r:id="rId51"/>
    <p:sldId id="412" r:id="rId52"/>
    <p:sldId id="413" r:id="rId53"/>
    <p:sldId id="414" r:id="rId54"/>
    <p:sldId id="416" r:id="rId55"/>
    <p:sldId id="417" r:id="rId56"/>
    <p:sldId id="937" r:id="rId57"/>
    <p:sldId id="938" r:id="rId58"/>
    <p:sldId id="983" r:id="rId59"/>
    <p:sldId id="415" r:id="rId60"/>
    <p:sldId id="939" r:id="rId61"/>
    <p:sldId id="940" r:id="rId62"/>
    <p:sldId id="984" r:id="rId63"/>
    <p:sldId id="941" r:id="rId64"/>
    <p:sldId id="985" r:id="rId65"/>
    <p:sldId id="942"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86"/>
            <p14:sldId id="383"/>
            <p14:sldId id="384"/>
            <p14:sldId id="404"/>
            <p14:sldId id="385"/>
            <p14:sldId id="973"/>
            <p14:sldId id="391"/>
            <p14:sldId id="405"/>
            <p14:sldId id="392"/>
            <p14:sldId id="393"/>
            <p14:sldId id="399"/>
            <p14:sldId id="397"/>
            <p14:sldId id="974"/>
            <p14:sldId id="398"/>
            <p14:sldId id="967"/>
            <p14:sldId id="970"/>
            <p14:sldId id="976"/>
            <p14:sldId id="977"/>
            <p14:sldId id="979"/>
            <p14:sldId id="982"/>
            <p14:sldId id="980"/>
            <p14:sldId id="981"/>
            <p14:sldId id="971"/>
            <p14:sldId id="401"/>
            <p14:sldId id="403"/>
            <p14:sldId id="944"/>
            <p14:sldId id="409"/>
            <p14:sldId id="410"/>
            <p14:sldId id="411"/>
            <p14:sldId id="961"/>
            <p14:sldId id="412"/>
            <p14:sldId id="413"/>
            <p14:sldId id="414"/>
            <p14:sldId id="416"/>
            <p14:sldId id="417"/>
            <p14:sldId id="937"/>
            <p14:sldId id="938"/>
            <p14:sldId id="983"/>
            <p14:sldId id="415"/>
            <p14:sldId id="939"/>
            <p14:sldId id="940"/>
            <p14:sldId id="984"/>
            <p14:sldId id="941"/>
            <p14:sldId id="985"/>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937" autoAdjust="0"/>
  </p:normalViewPr>
  <p:slideViewPr>
    <p:cSldViewPr>
      <p:cViewPr varScale="1">
        <p:scale>
          <a:sx n="115" d="100"/>
          <a:sy n="115" d="100"/>
        </p:scale>
        <p:origin x="1296" y="96"/>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4548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Residual boxes: divide the image into grids of fixed dimensions, say n*n. Every cell tries to detect objects within them. </a:t>
            </a:r>
          </a:p>
          <a:p>
            <a:r>
              <a:rPr lang="en-US" dirty="0"/>
              <a:t>2. </a:t>
            </a:r>
            <a:r>
              <a:rPr lang="en-US" dirty="0" err="1"/>
              <a:t>Bbox</a:t>
            </a:r>
            <a:r>
              <a:rPr lang="en-US" dirty="0"/>
              <a:t> 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dirty="0" err="1"/>
              <a:t>Bboxes</a:t>
            </a:r>
            <a:r>
              <a:rPr lang="en-US" dirty="0"/>
              <a:t> 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predicted </a:t>
            </a:r>
            <a:r>
              <a:rPr lang="en-US" dirty="0" err="1"/>
              <a:t>Bbox</a:t>
            </a:r>
            <a:r>
              <a:rPr lang="en-US" dirty="0"/>
              <a:t> is the same as the real box. This mechanism eliminates </a:t>
            </a:r>
            <a:r>
              <a:rPr lang="en-US" dirty="0" err="1"/>
              <a:t>Bboxes</a:t>
            </a:r>
            <a:r>
              <a:rPr lang="en-US" dirty="0"/>
              <a:t> that are not equal to the real box. IOU is calculated as the ratio of ‘area of overlap’ to ‘area of the union’. Finally, by Non-Maximal Suppression, YOLO suppresses all </a:t>
            </a:r>
            <a:r>
              <a:rPr lang="en-US" dirty="0" err="1"/>
              <a:t>Bboxes</a:t>
            </a:r>
            <a:r>
              <a:rPr lang="en-US" dirty="0"/>
              <a:t> with lower probability scores to achieve final </a:t>
            </a:r>
            <a:r>
              <a:rPr lang="en-US" dirty="0" err="1"/>
              <a:t>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solidFill>
                  <a:srgbClr val="C00000"/>
                </a:solidFill>
              </a:rPr>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242110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a:t>
                </a:r>
                <a:r>
                  <a:rPr lang="en-US"/>
                  <a:t>get Bbox </a:t>
                </a:r>
                <a:r>
                  <a:rPr lang="en-US" dirty="0"/>
                  <a:t>and class label for each region</a:t>
                </a:r>
              </a:p>
              <a:p>
                <a:r>
                  <a:rPr lang="en-US"/>
                  <a:t>Bbox </a:t>
                </a:r>
                <a:r>
                  <a:rPr lang="en-US" dirty="0"/>
                  <a:t>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a:t>
                </a:r>
                <a:r>
                  <a:rPr lang="en-US"/>
                  <a:t>better 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solidFill>
                  <a:srgbClr val="C00000"/>
                </a:solidFill>
              </a:rPr>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052736"/>
            <a:ext cx="8229600" cy="3168352"/>
          </a:xfrm>
        </p:spPr>
        <p:txBody>
          <a:bodyPr>
            <a:normAutofit fontScale="85000" lnSpcReduction="20000"/>
          </a:bodyPr>
          <a:lstStyle/>
          <a:p>
            <a:r>
              <a:rPr lang="en-US" dirty="0"/>
              <a:t>Divide the input image into n-by-n grids </a:t>
            </a:r>
          </a:p>
          <a:p>
            <a:r>
              <a:rPr lang="en-US" dirty="0"/>
              <a:t>For each grid, predict </a:t>
            </a:r>
            <a:r>
              <a:rPr lang="en-US" dirty="0" err="1"/>
              <a:t>Bboxes</a:t>
            </a:r>
            <a:r>
              <a:rPr lang="en-US" dirty="0"/>
              <a:t> and their class labels for objects (if any are found)</a:t>
            </a:r>
          </a:p>
          <a:p>
            <a:pPr lvl="1"/>
            <a:r>
              <a:rPr lang="en-US" dirty="0"/>
              <a:t>The </a:t>
            </a:r>
            <a:r>
              <a:rPr lang="en-US" dirty="0" err="1"/>
              <a:t>Bboxes</a:t>
            </a:r>
            <a:r>
              <a:rPr lang="en-US" dirty="0"/>
              <a:t> are highlighted by yellow color in the second step. </a:t>
            </a:r>
          </a:p>
          <a:p>
            <a:r>
              <a:rPr lang="en-US" dirty="0"/>
              <a:t>Apply Non-Maximal Suppression based on </a:t>
            </a:r>
            <a:r>
              <a:rPr lang="en-US" dirty="0" err="1"/>
              <a:t>IoU</a:t>
            </a:r>
            <a:r>
              <a:rPr lang="en-US" dirty="0"/>
              <a:t>, we suppress </a:t>
            </a:r>
            <a:r>
              <a:rPr lang="en-US" dirty="0" err="1"/>
              <a:t>Bboxes</a:t>
            </a:r>
            <a:r>
              <a:rPr lang="en-US" dirty="0"/>
              <a:t> with lower probability scores to achieve final </a:t>
            </a:r>
            <a:r>
              <a:rPr lang="en-US" dirty="0" err="1"/>
              <a:t>Bboxes</a:t>
            </a:r>
            <a:endParaRPr lang="en-US"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a:t>
            </a:r>
            <a:r>
              <a:rPr lang="en-US"/>
              <a:t>: Bbox </a:t>
            </a:r>
            <a:r>
              <a:rPr lang="en-US" dirty="0"/>
              <a:t>(4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a:t>
            </a:r>
            <a:r>
              <a:rPr lang="en-US"/>
              <a:t>” (Bbox)</a:t>
            </a:r>
            <a:endParaRPr lang="en-US" dirty="0"/>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a:xfrm>
            <a:off x="457200" y="1295400"/>
            <a:ext cx="8229600" cy="611545"/>
          </a:xfrm>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Rectangle 4">
            <a:extLst>
              <a:ext uri="{FF2B5EF4-FFF2-40B4-BE49-F238E27FC236}">
                <a16:creationId xmlns:a16="http://schemas.microsoft.com/office/drawing/2014/main" id="{7335BEDA-A42A-B83E-D2DD-50695B7DF4C7}"/>
              </a:ext>
            </a:extLst>
          </p:cNvPr>
          <p:cNvSpPr/>
          <p:nvPr/>
        </p:nvSpPr>
        <p:spPr bwMode="auto">
          <a:xfrm>
            <a:off x="4788024" y="3212976"/>
            <a:ext cx="720080" cy="21602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ED6E72E-BDAF-DA73-8DC1-C16438C90DE5}"/>
              </a:ext>
            </a:extLst>
          </p:cNvPr>
          <p:cNvSpPr txBox="1"/>
          <p:nvPr/>
        </p:nvSpPr>
        <p:spPr>
          <a:xfrm>
            <a:off x="5540302" y="2627138"/>
            <a:ext cx="615874" cy="338554"/>
          </a:xfrm>
          <a:prstGeom prst="rect">
            <a:avLst/>
          </a:prstGeom>
          <a:solidFill>
            <a:schemeClr val="bg1"/>
          </a:solidFill>
        </p:spPr>
        <p:txBody>
          <a:bodyPr wrap="none" rtlCol="0">
            <a:spAutoFit/>
          </a:bodyPr>
          <a:lstStyle/>
          <a:p>
            <a:r>
              <a:rPr lang="en-US" altLang="zh-CN" sz="1600" dirty="0"/>
              <a:t>RPN</a:t>
            </a:r>
            <a:endParaRPr lang="en-SE" sz="1600" dirty="0"/>
          </a:p>
        </p:txBody>
      </p:sp>
      <p:sp>
        <p:nvSpPr>
          <p:cNvPr id="11" name="TextBox 10">
            <a:extLst>
              <a:ext uri="{FF2B5EF4-FFF2-40B4-BE49-F238E27FC236}">
                <a16:creationId xmlns:a16="http://schemas.microsoft.com/office/drawing/2014/main" id="{0054536C-5DF4-0B83-ED27-398BE47FED6C}"/>
              </a:ext>
            </a:extLst>
          </p:cNvPr>
          <p:cNvSpPr txBox="1"/>
          <p:nvPr/>
        </p:nvSpPr>
        <p:spPr>
          <a:xfrm>
            <a:off x="2521565" y="2285769"/>
            <a:ext cx="1978427" cy="1077218"/>
          </a:xfrm>
          <a:prstGeom prst="rect">
            <a:avLst/>
          </a:prstGeom>
          <a:solidFill>
            <a:schemeClr val="bg1"/>
          </a:solidFill>
        </p:spPr>
        <p:txBody>
          <a:bodyPr wrap="none" rtlCol="0">
            <a:spAutoFit/>
          </a:bodyPr>
          <a:lstStyle/>
          <a:p>
            <a:r>
              <a:rPr lang="en-US" altLang="zh-CN" sz="1600" dirty="0"/>
              <a:t>backbone network</a:t>
            </a:r>
          </a:p>
          <a:p>
            <a:r>
              <a:rPr lang="en-US" sz="1600" dirty="0"/>
              <a:t>to generate feature </a:t>
            </a:r>
          </a:p>
          <a:p>
            <a:r>
              <a:rPr lang="en-US" sz="1600" dirty="0"/>
              <a:t>maps once</a:t>
            </a:r>
          </a:p>
          <a:p>
            <a:endParaRPr lang="en-SE" sz="1600" dirty="0"/>
          </a:p>
        </p:txBody>
      </p:sp>
    </p:spTree>
    <p:extLst>
      <p:ext uri="{BB962C8B-B14F-4D97-AF65-F5344CB8AC3E}">
        <p14:creationId xmlns:p14="http://schemas.microsoft.com/office/powerpoint/2010/main" val="149084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(3x3, 5x5, 7x7…)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619672" y="1776908"/>
            <a:ext cx="3456384" cy="2372172"/>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a:t>
                </a:r>
                <a:r>
                  <a:rPr lang="en-US"/>
                  <a:t>object Bbox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Masks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47911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with score &gt; Conf. Score threshold, ranked from high to low score</a:t>
                </a:r>
              </a:p>
              <a:p>
                <a:pPr lvl="2"/>
                <a:r>
                  <a:rPr lang="en-US" dirty="0"/>
                  <a:t>1. If it matches some GT box with </a:t>
                </a:r>
                <a:r>
                  <a:rPr lang="en-US" dirty="0" err="1"/>
                  <a:t>IoU</a:t>
                </a:r>
                <a:r>
                  <a:rPr lang="en-US" dirty="0"/>
                  <a:t> &gt; thresh, mark it as </a:t>
                </a:r>
                <a:r>
                  <a:rPr lang="en-US" altLang="zh-CN" dirty="0"/>
                  <a:t>TP</a:t>
                </a:r>
                <a:r>
                  <a:rPr lang="en-US" dirty="0"/>
                  <a:t> (True Positive) and eliminate the GT</a:t>
                </a:r>
              </a:p>
              <a:p>
                <a:pPr lvl="2"/>
                <a:r>
                  <a:rPr lang="en-US" dirty="0"/>
                  <a:t>2. Otherwise mark it as </a:t>
                </a:r>
                <a:r>
                  <a:rPr lang="en-US" altLang="zh-CN" dirty="0"/>
                  <a:t>FP</a:t>
                </a:r>
                <a:r>
                  <a:rPr lang="en-US" dirty="0"/>
                  <a:t> (False Positive)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Ref: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6768</TotalTime>
  <Words>7493</Words>
  <Application>Microsoft Office PowerPoint</Application>
  <PresentationFormat>On-screen Show (4:3)</PresentationFormat>
  <Paragraphs>930</Paragraphs>
  <Slides>65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YOLO</vt:lpstr>
      <vt:lpstr>Label for a Grid cell</vt:lpstr>
      <vt:lpstr>Two Grid Cells</vt:lpstr>
      <vt:lpstr>An Example Grid Cell</vt:lpstr>
      <vt:lpstr>Anchor Boxes</vt:lpstr>
      <vt:lpstr>Anchor Boxes</vt:lpstr>
      <vt:lpstr>Realistic YOLO Dimensions</vt:lpstr>
      <vt:lpstr>YOLO with FPN </vt:lpstr>
      <vt:lpstr>Performance Comparisons (2017)</vt:lpstr>
      <vt:lpstr>Summary of Object Detectors</vt:lpstr>
      <vt:lpstr>Outline</vt:lpstr>
      <vt:lpstr>Semantic Segmentation: Task Definition</vt:lpstr>
      <vt:lpstr>An Early Approach: Sliding Windows</vt:lpstr>
      <vt:lpstr>Fully Convolutional Network (FCN)</vt:lpstr>
      <vt:lpstr>FCN Example</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Types of Segmentation Tasks</vt:lpstr>
      <vt:lpstr>Mask R-CNN for Instance Segmentation</vt:lpstr>
      <vt:lpstr>Mask R-CNN for Instance Segmentation</vt:lpstr>
      <vt:lpstr>Example Target Segmentation Masks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393</cp:revision>
  <dcterms:created xsi:type="dcterms:W3CDTF">2020-03-21T16:53:45Z</dcterms:created>
  <dcterms:modified xsi:type="dcterms:W3CDTF">2023-01-23T09:44:36Z</dcterms:modified>
</cp:coreProperties>
</file>